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8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3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5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5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07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92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42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1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18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97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7F2A-1FAC-4D97-99E2-C66A399D8623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D077-DBC8-433A-8A52-12D31E27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62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althylearningdoncaster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496" y="116633"/>
            <a:ext cx="8928992" cy="36004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2000" dirty="0"/>
              <a:t>Healthy Learning, Healthy Lives Award 	Key Stage 0 (Early years)</a:t>
            </a:r>
          </a:p>
        </p:txBody>
      </p:sp>
      <p:pic>
        <p:nvPicPr>
          <p:cNvPr id="1026" name="Picture 2" descr="S:\PH_Specialists\PH Specialist CW\5-19\Healthy Learning, Healthy Lives\Website development and accreditation tool\Logo\HLHL logo for use white backgrou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064" y="5661248"/>
            <a:ext cx="2123728" cy="106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93971"/>
              </p:ext>
            </p:extLst>
          </p:nvPr>
        </p:nvGraphicFramePr>
        <p:xfrm>
          <a:off x="1514902" y="1202611"/>
          <a:ext cx="9009084" cy="53635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{22838BEF-8BB2-4498-84A7-C5851F593DF1}</a:tableStyleId>
              </a:tblPr>
              <a:tblGrid>
                <a:gridCol w="1417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0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Physical</a:t>
                      </a:r>
                      <a:r>
                        <a:rPr lang="en-GB" sz="1400" b="1" baseline="0" dirty="0" smtClean="0"/>
                        <a:t> Activity</a:t>
                      </a:r>
                      <a:endParaRPr lang="en-GB" sz="1400" b="1" dirty="0" smtClean="0"/>
                    </a:p>
                    <a:p>
                      <a:endParaRPr lang="en-GB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Criteria 1</a:t>
                      </a:r>
                    </a:p>
                    <a:p>
                      <a:r>
                        <a:rPr lang="en-GB" sz="900" b="1" dirty="0" smtClean="0"/>
                        <a:t>Policy</a:t>
                      </a:r>
                    </a:p>
                    <a:p>
                      <a:r>
                        <a:rPr lang="en-GB" sz="900" b="0" dirty="0" smtClean="0"/>
                        <a:t>The setting has a Physical Activity Policy, or equivalent.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2</a:t>
                      </a:r>
                    </a:p>
                    <a:p>
                      <a:r>
                        <a:rPr lang="en-GB" sz="900" b="1" kern="1200" dirty="0" smtClean="0">
                          <a:effectLst/>
                        </a:rPr>
                        <a:t>Environment</a:t>
                      </a:r>
                    </a:p>
                    <a:p>
                      <a:r>
                        <a:rPr lang="en-GB" sz="900" b="0" kern="1200" dirty="0" smtClean="0">
                          <a:effectLst/>
                        </a:rPr>
                        <a:t>The setting is conducive to and encourages opportunities for age/ability appropriate active play </a:t>
                      </a:r>
                    </a:p>
                    <a:p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Criteria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Teaching and learning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 smtClean="0">
                          <a:effectLst/>
                        </a:rPr>
                        <a:t>Staff are positive role models and actively promote evidence based physical activity within the setting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Criteria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CPD/training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 smtClean="0">
                          <a:effectLst/>
                        </a:rPr>
                        <a:t>Staff have a good understanding and knowledge of the importance of physical activity and current recommendations and guidelines. Staff are aware of the implications of sedentary behaviours.</a:t>
                      </a:r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5</a:t>
                      </a:r>
                    </a:p>
                    <a:p>
                      <a:r>
                        <a:rPr lang="en-GB" sz="900" b="1" kern="1200" dirty="0" smtClean="0">
                          <a:effectLst/>
                        </a:rPr>
                        <a:t>Partnerships</a:t>
                      </a:r>
                    </a:p>
                    <a:p>
                      <a:r>
                        <a:rPr lang="en-GB" sz="900" b="0" kern="1200" dirty="0" smtClean="0">
                          <a:effectLst/>
                        </a:rPr>
                        <a:t>The benefits of physical activity are actively promoted with the community. Families are encouraged to be active and engage in active travel.</a:t>
                      </a:r>
                    </a:p>
                    <a:p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 kern="1200" dirty="0" smtClean="0">
                          <a:effectLst/>
                        </a:rPr>
                        <a:t>Enhanced Criteria </a:t>
                      </a:r>
                      <a:r>
                        <a:rPr lang="en-GB" sz="900" b="0" kern="1200" dirty="0" smtClean="0">
                          <a:effectLst/>
                        </a:rPr>
                        <a:t>(Optional): You can apply for an Enhanced Award once you have gained your Healthy Learning, Healthy Lives Award.</a:t>
                      </a: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8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Food Drink and Oral Health</a:t>
                      </a:r>
                    </a:p>
                    <a:p>
                      <a:endParaRPr lang="en-GB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1</a:t>
                      </a:r>
                    </a:p>
                    <a:p>
                      <a:r>
                        <a:rPr lang="en-GB" sz="900" b="1" kern="1200" dirty="0" smtClean="0">
                          <a:effectLst/>
                        </a:rPr>
                        <a:t>Policy</a:t>
                      </a:r>
                    </a:p>
                    <a:p>
                      <a:r>
                        <a:rPr lang="en-GB" sz="900" b="0" kern="1200" dirty="0" smtClean="0">
                          <a:effectLst/>
                        </a:rPr>
                        <a:t>The setting has a food and drink Policy with section that also clearly relates to oral health.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Environment</a:t>
                      </a:r>
                    </a:p>
                    <a:p>
                      <a:r>
                        <a:rPr lang="en-GB" sz="900" b="0" dirty="0" smtClean="0"/>
                        <a:t>The setting promotes a positive eating environment. Children are encouraged to enjoy eating, develop positive eating habits and social skills through mealtimes.</a:t>
                      </a:r>
                      <a:endParaRPr lang="en-GB" sz="9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3</a:t>
                      </a:r>
                    </a:p>
                    <a:p>
                      <a:r>
                        <a:rPr lang="en-GB" sz="900" b="1" kern="1200" dirty="0" smtClean="0">
                          <a:effectLst/>
                        </a:rPr>
                        <a:t>Teaching and learning </a:t>
                      </a:r>
                    </a:p>
                    <a:p>
                      <a:r>
                        <a:rPr lang="en-GB" sz="900" b="0" kern="1200" dirty="0" smtClean="0">
                          <a:effectLst/>
                        </a:rPr>
                        <a:t>Staff are positive role models and children are encouraged to learn through play in respect of food, drink and oral health</a:t>
                      </a:r>
                      <a:r>
                        <a:rPr lang="en-GB" sz="900" b="1" kern="1200" dirty="0" smtClean="0">
                          <a:effectLst/>
                        </a:rPr>
                        <a:t>.</a:t>
                      </a:r>
                    </a:p>
                    <a:p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4</a:t>
                      </a:r>
                    </a:p>
                    <a:p>
                      <a:r>
                        <a:rPr lang="en-GB" sz="900" b="1" kern="1200" dirty="0" smtClean="0">
                          <a:effectLst/>
                        </a:rPr>
                        <a:t>CPD/training</a:t>
                      </a:r>
                    </a:p>
                    <a:p>
                      <a:r>
                        <a:rPr lang="en-GB" sz="900" b="0" kern="1200" dirty="0" smtClean="0">
                          <a:effectLst/>
                        </a:rPr>
                        <a:t>Staff receive training and have knowledge of current food, drink, nutritional and oral health recommendations and messages and this is evident in practice</a:t>
                      </a:r>
                    </a:p>
                    <a:p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5</a:t>
                      </a:r>
                    </a:p>
                    <a:p>
                      <a:r>
                        <a:rPr lang="en-GB" sz="900" b="1" kern="1200" dirty="0" smtClean="0">
                          <a:effectLst/>
                        </a:rPr>
                        <a:t>Partnerships </a:t>
                      </a:r>
                    </a:p>
                    <a:p>
                      <a:r>
                        <a:rPr lang="en-GB" sz="900" b="0" kern="1200" dirty="0" smtClean="0">
                          <a:effectLst/>
                        </a:rPr>
                        <a:t>The setting is committed to ensuring all children are given the best start in life through safe and responsive infant feeding methods and relationship building practices</a:t>
                      </a:r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 dirty="0" smtClean="0">
                          <a:effectLst/>
                        </a:rPr>
                        <a:t>Enhanced Criteria </a:t>
                      </a:r>
                      <a:r>
                        <a:rPr lang="en-GB" sz="900" b="0" dirty="0" smtClean="0">
                          <a:effectLst/>
                        </a:rPr>
                        <a:t>(Optional): You can apply for an Enhanced Award once you have gained your Healthy Learning, Healthy Lives Award.</a:t>
                      </a:r>
                      <a:endParaRPr lang="en-GB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316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Lifestyle</a:t>
                      </a:r>
                      <a:r>
                        <a:rPr lang="en-GB" sz="1400" b="1" baseline="0" dirty="0" smtClean="0"/>
                        <a:t> influences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1</a:t>
                      </a:r>
                    </a:p>
                    <a:p>
                      <a:r>
                        <a:rPr lang="en-GB" sz="900" b="1" kern="1200" dirty="0" smtClean="0">
                          <a:effectLst/>
                        </a:rPr>
                        <a:t>Policy</a:t>
                      </a:r>
                    </a:p>
                    <a:p>
                      <a:r>
                        <a:rPr lang="en-GB" sz="900" b="0" kern="1200" dirty="0" smtClean="0">
                          <a:effectLst/>
                        </a:rPr>
                        <a:t>The setting has an emotional health and wellbeing policy, and a sun safety policy, or equivalent. </a:t>
                      </a:r>
                    </a:p>
                    <a:p>
                      <a:r>
                        <a:rPr lang="en-GB" sz="900" b="0" kern="1200" dirty="0" smtClean="0">
                          <a:effectLst/>
                        </a:rPr>
                        <a:t>Sun safety is also embedded within or captured in a policy document.</a:t>
                      </a:r>
                    </a:p>
                    <a:p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2</a:t>
                      </a:r>
                    </a:p>
                    <a:p>
                      <a:r>
                        <a:rPr lang="en-GB" sz="900" b="1" kern="1200" dirty="0" smtClean="0">
                          <a:effectLst/>
                        </a:rPr>
                        <a:t>Environment</a:t>
                      </a:r>
                    </a:p>
                    <a:p>
                      <a:r>
                        <a:rPr lang="en-GB" sz="900" b="0" kern="1200" dirty="0" smtClean="0">
                          <a:effectLst/>
                        </a:rPr>
                        <a:t>The setting has a dedicated health promotion display for staff, children and families. The outside area has a dedicated shaded play area and there are dedicated sleep/quite areas for the children.</a:t>
                      </a:r>
                    </a:p>
                    <a:p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Criteria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Teaching and learning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 smtClean="0">
                          <a:effectLst/>
                        </a:rPr>
                        <a:t>The setting supports the health and wellbeing of staff members and employees are role models for families and children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Criteria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effectLst/>
                        </a:rPr>
                        <a:t>CPD/training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 smtClean="0">
                          <a:effectLst/>
                        </a:rPr>
                        <a:t>Staff members have a good understanding of the importance of emotional health and wellbeing of the child and of sun safety.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kern="1200" dirty="0" smtClean="0"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effectLst/>
                        </a:rPr>
                        <a:t>Criteria 5</a:t>
                      </a:r>
                    </a:p>
                    <a:p>
                      <a:r>
                        <a:rPr lang="en-GB" sz="900" b="1" dirty="0" smtClean="0"/>
                        <a:t>Partnerships</a:t>
                      </a:r>
                    </a:p>
                    <a:p>
                      <a:r>
                        <a:rPr lang="en-GB" sz="900" b="0" dirty="0" smtClean="0"/>
                        <a:t>The setting has positive partnerships with parent/carers and actively transfers positive health behaviours to the home environment and promotes local and national champagnes </a:t>
                      </a:r>
                      <a:endParaRPr lang="en-GB" sz="9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b="1" dirty="0" smtClean="0">
                          <a:effectLst/>
                        </a:rPr>
                        <a:t>Enhanced Criteria </a:t>
                      </a:r>
                      <a:r>
                        <a:rPr lang="en-GB" sz="900" b="0" dirty="0" smtClean="0">
                          <a:effectLst/>
                        </a:rPr>
                        <a:t>(Optional): You can apply for an Enhanced Award once you have gained your Healthy Learning, Healthy Lives Award.</a:t>
                      </a:r>
                      <a:endParaRPr lang="en-GB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59496" y="670365"/>
            <a:ext cx="216024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Quick reference guide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3792" y="670366"/>
            <a:ext cx="4701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For more information and a breakdown of these criteria, go to www.healthylearningdoncaster.co.uk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0899" y="476673"/>
            <a:ext cx="1329043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89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34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HLHL Accreditation Process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1988841"/>
            <a:ext cx="8527403" cy="29264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S:\PH_Specialists\PH Specialist CW\5-19\Healthy Learning, Healthy Lives\Website development and accreditation tool\Logo\HLHL logo for use white backgrou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064" y="5661248"/>
            <a:ext cx="2123728" cy="106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5560" y="5661249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www.healthylearningdoncaster.co.uk</a:t>
            </a:r>
            <a:endParaRPr lang="en-GB" dirty="0"/>
          </a:p>
          <a:p>
            <a:r>
              <a:rPr lang="en-GB" dirty="0"/>
              <a:t>healthylearning@doncaster.gov.uk</a:t>
            </a:r>
          </a:p>
        </p:txBody>
      </p:sp>
    </p:spTree>
    <p:extLst>
      <p:ext uri="{BB962C8B-B14F-4D97-AF65-F5344CB8AC3E}">
        <p14:creationId xmlns:p14="http://schemas.microsoft.com/office/powerpoint/2010/main" val="170040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506</Words>
  <Application>Microsoft Office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Healthy Learning, Healthy Lives Award  Key Stage 0 (Early years)</vt:lpstr>
      <vt:lpstr>PowerPoint Presentation</vt:lpstr>
      <vt:lpstr>HLHL Accreditation Process</vt:lpstr>
    </vt:vector>
  </TitlesOfParts>
  <Company>DMBC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Cleghorn, Poppy</dc:creator>
  <cp:lastModifiedBy>Cleghorn, Poppy</cp:lastModifiedBy>
  <cp:revision>5</cp:revision>
  <dcterms:created xsi:type="dcterms:W3CDTF">2021-02-10T17:09:37Z</dcterms:created>
  <dcterms:modified xsi:type="dcterms:W3CDTF">2021-02-15T10:18:59Z</dcterms:modified>
</cp:coreProperties>
</file>